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7E3D2">
              <a:alpha val="5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DF6DA"/>
              </a:solidFill>
              <a:prstDash val="solid"/>
              <a:miter lim="400000"/>
            </a:ln>
          </a:left>
          <a:right>
            <a:ln w="12700" cap="flat">
              <a:solidFill>
                <a:srgbClr val="FDF6DA"/>
              </a:solidFill>
              <a:prstDash val="solid"/>
              <a:miter lim="400000"/>
            </a:ln>
          </a:right>
          <a:top>
            <a:ln w="12700" cap="flat">
              <a:solidFill>
                <a:srgbClr val="FDF6DA"/>
              </a:solidFill>
              <a:prstDash val="solid"/>
              <a:miter lim="400000"/>
            </a:ln>
          </a:top>
          <a:bottom>
            <a:ln w="12700" cap="flat">
              <a:solidFill>
                <a:srgbClr val="FDF6DA"/>
              </a:solidFill>
              <a:prstDash val="solid"/>
              <a:miter lim="400000"/>
            </a:ln>
          </a:bottom>
          <a:insideH>
            <a:ln w="12700" cap="flat">
              <a:solidFill>
                <a:srgbClr val="FDF6D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C69B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FDF6DA"/>
              </a:solidFill>
              <a:prstDash val="solid"/>
              <a:miter lim="400000"/>
            </a:ln>
          </a:bottom>
          <a:insideH>
            <a:ln w="12700" cap="flat">
              <a:solidFill>
                <a:srgbClr val="FDF6D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FDF6DA"/>
              </a:solidFill>
              <a:prstDash val="solid"/>
              <a:miter lim="400000"/>
            </a:ln>
          </a:top>
          <a:bottom>
            <a:ln w="12700" cap="flat">
              <a:solidFill>
                <a:srgbClr val="FDF6DA"/>
              </a:solidFill>
              <a:prstDash val="solid"/>
              <a:miter lim="400000"/>
            </a:ln>
          </a:bottom>
          <a:insideH>
            <a:ln w="12700" cap="flat">
              <a:solidFill>
                <a:srgbClr val="FDF6D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C9D69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/>
      <a:tcStyle>
        <a:tcBdr/>
        <a:fill>
          <a:solidFill>
            <a:srgbClr val="F6F2E5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BDBBB3"/>
              </a:solidFill>
              <a:prstDash val="solid"/>
              <a:miter lim="400000"/>
            </a:ln>
          </a:top>
          <a:bottom>
            <a:ln w="3175" cap="flat">
              <a:solidFill>
                <a:srgbClr val="BDBBB3"/>
              </a:solidFill>
              <a:prstDash val="solid"/>
              <a:miter lim="400000"/>
            </a:ln>
          </a:bottom>
          <a:insideH>
            <a:ln w="3175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/>
      <a:tcStyle>
        <a:tcBdr/>
        <a:fill>
          <a:solidFill>
            <a:srgbClr val="F9F5E8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/>
      <a:tcStyle>
        <a:tcBdr/>
        <a:fill>
          <a:solidFill>
            <a:srgbClr val="FFFBF1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E9E7DC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BD2B2"/>
              </a:solidFill>
              <a:prstDash val="solid"/>
              <a:miter lim="400000"/>
            </a:ln>
          </a:top>
          <a:bottom>
            <a:ln w="12700" cap="flat">
              <a:solidFill>
                <a:srgbClr val="DBD2B2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DF9ED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606060"/>
        </a:fontRef>
        <a:srgbClr val="606060"/>
      </a:tcTxStyle>
      <a:tcStyle>
        <a:tcBdr>
          <a:left>
            <a:ln w="25400" cap="flat">
              <a:solidFill>
                <a:srgbClr val="C6BB94"/>
              </a:solidFill>
              <a:prstDash val="solid"/>
              <a:miter lim="400000"/>
            </a:ln>
          </a:left>
          <a:right>
            <a:ln w="25400" cap="flat">
              <a:solidFill>
                <a:srgbClr val="C6BB94"/>
              </a:solidFill>
              <a:prstDash val="solid"/>
              <a:miter lim="400000"/>
            </a:ln>
          </a:right>
          <a:top>
            <a:ln w="12700" cap="flat">
              <a:solidFill>
                <a:srgbClr val="DBD2B2"/>
              </a:solidFill>
              <a:prstDash val="solid"/>
              <a:miter lim="400000"/>
            </a:ln>
          </a:top>
          <a:bottom>
            <a:ln w="12700" cap="flat">
              <a:solidFill>
                <a:srgbClr val="DBD2B2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solidFill>
                <a:srgbClr val="DBD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6BB94"/>
              </a:solidFill>
              <a:prstDash val="solid"/>
              <a:miter lim="400000"/>
            </a:ln>
          </a:top>
          <a:bottom>
            <a:ln w="25400" cap="flat">
              <a:solidFill>
                <a:srgbClr val="C6BB94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6BB94"/>
              </a:solidFill>
              <a:prstDash val="solid"/>
              <a:miter lim="400000"/>
            </a:ln>
          </a:top>
          <a:bottom>
            <a:ln w="25400" cap="flat">
              <a:solidFill>
                <a:srgbClr val="C6BB94"/>
              </a:solidFill>
              <a:prstDash val="solid"/>
              <a:miter lim="400000"/>
            </a:ln>
          </a:bottom>
          <a:insideH>
            <a:ln w="12700" cap="flat">
              <a:solidFill>
                <a:srgbClr val="DBD2B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62" d="100"/>
          <a:sy n="62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1" name="Shape 16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线条"/>
          <p:cNvSpPr/>
          <p:nvPr/>
        </p:nvSpPr>
        <p:spPr>
          <a:xfrm>
            <a:off x="952500" y="72898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标题文本"/>
          <p:cNvSpPr txBox="1">
            <a:spLocks noGrp="1"/>
          </p:cNvSpPr>
          <p:nvPr>
            <p:ph type="title"/>
          </p:nvPr>
        </p:nvSpPr>
        <p:spPr>
          <a:xfrm>
            <a:off x="952500" y="4229100"/>
            <a:ext cx="22479000" cy="28575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5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7823200"/>
            <a:ext cx="22479000" cy="1155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898100" y="12319000"/>
            <a:ext cx="419100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–苏子柔"/>
          <p:cNvSpPr txBox="1">
            <a:spLocks noGrp="1"/>
          </p:cNvSpPr>
          <p:nvPr>
            <p:ph type="body" sz="quarter" idx="21"/>
          </p:nvPr>
        </p:nvSpPr>
        <p:spPr>
          <a:xfrm>
            <a:off x="952500" y="8318500"/>
            <a:ext cx="224790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40000"/>
              </a:lnSpc>
              <a:spcBef>
                <a:spcPts val="0"/>
              </a:spcBef>
              <a:buSzTx/>
              <a:buNone/>
              <a:defRPr sz="4200" i="1">
                <a:solidFill>
                  <a:srgbClr val="9D9D9D"/>
                </a:solidFill>
              </a:defRPr>
            </a:lvl1pPr>
          </a:lstStyle>
          <a:p>
            <a:r>
              <a:t>–苏子柔</a:t>
            </a:r>
          </a:p>
        </p:txBody>
      </p:sp>
      <p:sp>
        <p:nvSpPr>
          <p:cNvPr id="100" name="“在此键入引文。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88248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SzTx/>
              <a:buNone/>
              <a:defRPr sz="5000"/>
            </a:lvl1pPr>
          </a:lstStyle>
          <a:p>
            <a:r>
              <a:t>“在此键入引文。”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142761833_2880x1921.jpeg"/>
          <p:cNvSpPr>
            <a:spLocks noGrp="1"/>
          </p:cNvSpPr>
          <p:nvPr>
            <p:ph type="pic" idx="21"/>
          </p:nvPr>
        </p:nvSpPr>
        <p:spPr>
          <a:xfrm>
            <a:off x="0" y="-87630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图像"/>
          <p:cNvSpPr>
            <a:spLocks noGrp="1"/>
          </p:cNvSpPr>
          <p:nvPr>
            <p:ph type="pic" idx="21"/>
          </p:nvPr>
        </p:nvSpPr>
        <p:spPr>
          <a:xfrm>
            <a:off x="927100" y="-1765300"/>
            <a:ext cx="22529800" cy="150198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4" name="标题文本"/>
          <p:cNvSpPr txBox="1">
            <a:spLocks noGrp="1"/>
          </p:cNvSpPr>
          <p:nvPr>
            <p:ph type="title"/>
          </p:nvPr>
        </p:nvSpPr>
        <p:spPr>
          <a:xfrm>
            <a:off x="952500" y="9982200"/>
            <a:ext cx="22479000" cy="15748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5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11620500"/>
            <a:ext cx="224790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>
            <a:spLocks noGrp="1"/>
          </p:cNvSpPr>
          <p:nvPr>
            <p:ph type="title"/>
          </p:nvPr>
        </p:nvSpPr>
        <p:spPr>
          <a:xfrm>
            <a:off x="952500" y="5435600"/>
            <a:ext cx="22479000" cy="28575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图像"/>
          <p:cNvSpPr>
            <a:spLocks noGrp="1"/>
          </p:cNvSpPr>
          <p:nvPr>
            <p:ph type="pic" idx="21"/>
          </p:nvPr>
        </p:nvSpPr>
        <p:spPr>
          <a:xfrm>
            <a:off x="12623800" y="-1346200"/>
            <a:ext cx="10928468" cy="16319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2" name="标题文本"/>
          <p:cNvSpPr txBox="1">
            <a:spLocks noGrp="1"/>
          </p:cNvSpPr>
          <p:nvPr>
            <p:ph type="title"/>
          </p:nvPr>
        </p:nvSpPr>
        <p:spPr>
          <a:xfrm>
            <a:off x="952500" y="3378200"/>
            <a:ext cx="10934700" cy="8534400"/>
          </a:xfrm>
          <a:prstGeom prst="rect">
            <a:avLst/>
          </a:prstGeom>
        </p:spPr>
        <p:txBody>
          <a:bodyPr anchor="t"/>
          <a:lstStyle/>
          <a:p>
            <a:r>
              <a:t>标题文本</a:t>
            </a:r>
          </a:p>
        </p:txBody>
      </p:sp>
      <p:sp>
        <p:nvSpPr>
          <p:cNvPr id="4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1638300"/>
            <a:ext cx="109347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线条"/>
          <p:cNvSpPr/>
          <p:nvPr/>
        </p:nvSpPr>
        <p:spPr>
          <a:xfrm>
            <a:off x="952500" y="36195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线条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1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4267200"/>
            <a:ext cx="22479000" cy="80518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线条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1" name="图像"/>
          <p:cNvSpPr>
            <a:spLocks noGrp="1"/>
          </p:cNvSpPr>
          <p:nvPr>
            <p:ph type="pic" sz="half" idx="21"/>
          </p:nvPr>
        </p:nvSpPr>
        <p:spPr>
          <a:xfrm>
            <a:off x="381000" y="4229100"/>
            <a:ext cx="11684000" cy="7789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687300" y="4114800"/>
            <a:ext cx="10744200" cy="79502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1pPr>
            <a:lvl2pPr marL="9906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2pPr>
            <a:lvl3pPr marL="14859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3pPr>
            <a:lvl4pPr marL="19812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4pPr>
            <a:lvl5pPr marL="24765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图像"/>
          <p:cNvSpPr>
            <a:spLocks noGrp="1"/>
          </p:cNvSpPr>
          <p:nvPr>
            <p:ph type="pic" sz="half" idx="21"/>
          </p:nvPr>
        </p:nvSpPr>
        <p:spPr>
          <a:xfrm>
            <a:off x="13208000" y="520700"/>
            <a:ext cx="10909968" cy="7277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0" name="图像"/>
          <p:cNvSpPr>
            <a:spLocks noGrp="1"/>
          </p:cNvSpPr>
          <p:nvPr>
            <p:ph type="pic" sz="half" idx="22"/>
          </p:nvPr>
        </p:nvSpPr>
        <p:spPr>
          <a:xfrm>
            <a:off x="13208000" y="6146800"/>
            <a:ext cx="10160000" cy="6773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1" name="图像"/>
          <p:cNvSpPr>
            <a:spLocks noGrp="1"/>
          </p:cNvSpPr>
          <p:nvPr>
            <p:ph type="pic" idx="23"/>
          </p:nvPr>
        </p:nvSpPr>
        <p:spPr>
          <a:xfrm>
            <a:off x="736600" y="-1397000"/>
            <a:ext cx="11855474" cy="17703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线条"/>
          <p:cNvSpPr/>
          <p:nvPr/>
        </p:nvSpPr>
        <p:spPr>
          <a:xfrm>
            <a:off x="952500" y="13004800"/>
            <a:ext cx="22479000" cy="0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线条"/>
          <p:cNvSpPr/>
          <p:nvPr/>
        </p:nvSpPr>
        <p:spPr>
          <a:xfrm>
            <a:off x="952500" y="7112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1384300"/>
            <a:ext cx="22479000" cy="10947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923500" y="12319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1pPr>
      <a:lvl2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2pPr>
      <a:lvl3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3pPr>
      <a:lvl4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4pPr>
      <a:lvl5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5pPr>
      <a:lvl6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6pPr>
      <a:lvl7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7pPr>
      <a:lvl8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8pPr>
      <a:lvl9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9pPr>
    </p:titleStyle>
    <p:bodyStyle>
      <a:lvl1pPr marL="571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1pPr>
      <a:lvl2pPr marL="1143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2pPr>
      <a:lvl3pPr marL="1714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3pPr>
      <a:lvl4pPr marL="2286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4pPr>
      <a:lvl5pPr marL="2857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5pPr>
      <a:lvl6pPr marL="3429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6pPr>
      <a:lvl7pPr marL="4000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7pPr>
      <a:lvl8pPr marL="4572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8pPr>
      <a:lvl9pPr marL="5143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en-LaneNet: A Generalized and Scalable Approach for 3D Lane Detection ECCV 202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lnSpc>
                <a:spcPct val="120000"/>
              </a:lnSpc>
              <a:defRPr sz="8000" cap="none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Gen-LaneNet: A Generalized and Scalable Approach for 3D Lane Detection ECCV 2020 </a:t>
            </a:r>
          </a:p>
        </p:txBody>
      </p:sp>
      <p:sp>
        <p:nvSpPr>
          <p:cNvPr id="126" name="Yuliang Guo*, Guang Chen, Peitao Zhao, Weide Zhang, Jinghao Miao, Jingao Wang, and Tae Eun Choe…"/>
          <p:cNvSpPr txBox="1">
            <a:spLocks noGrp="1"/>
          </p:cNvSpPr>
          <p:nvPr>
            <p:ph type="subTitle" sz="quarter" idx="1"/>
          </p:nvPr>
        </p:nvSpPr>
        <p:spPr>
          <a:xfrm>
            <a:off x="952500" y="8091702"/>
            <a:ext cx="22479000" cy="2595804"/>
          </a:xfrm>
          <a:prstGeom prst="rect">
            <a:avLst/>
          </a:prstGeom>
        </p:spPr>
        <p:txBody>
          <a:bodyPr/>
          <a:lstStyle/>
          <a:p>
            <a:pPr algn="ctr">
              <a:defRPr sz="4000"/>
            </a:pPr>
            <a:r>
              <a:t>Yuliang Guo*, Guang Chen, Peitao Zhao, Weide Zhang, Jinghao Miao, Jingao Wang, and Tae Eun Choe </a:t>
            </a:r>
          </a:p>
          <a:p>
            <a:pPr algn="ctr">
              <a:defRPr sz="4000"/>
            </a:pPr>
            <a:r>
              <a:t>Baidu Apollo, Sunnyvale CA 94089, USA </a:t>
            </a:r>
          </a:p>
          <a:p>
            <a:pPr algn="ctr">
              <a:defRPr sz="4000" u="sng"/>
            </a:pPr>
            <a:r>
              <a:t>https://github.com/yuliangguo/Pytorch Generalized 3D Lane Detection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nchor representa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Anchor representation </a:t>
            </a:r>
          </a:p>
        </p:txBody>
      </p:sp>
      <p:sp>
        <p:nvSpPr>
          <p:cNvPr id="158" name="Prediction layer size: 2N(3K+1)"/>
          <p:cNvSpPr txBox="1"/>
          <p:nvPr/>
        </p:nvSpPr>
        <p:spPr>
          <a:xfrm>
            <a:off x="852564" y="2339996"/>
            <a:ext cx="10253832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6000"/>
            </a:lvl1pPr>
          </a:lstStyle>
          <a:p>
            <a:r>
              <a:t>Prediction layer size: 2N(3K+1)</a:t>
            </a:r>
          </a:p>
        </p:txBody>
      </p:sp>
      <p:pic>
        <p:nvPicPr>
          <p:cNvPr id="15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342" y="3608811"/>
            <a:ext cx="16039316" cy="9066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oss Func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50460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Loss Function </a:t>
            </a:r>
          </a:p>
        </p:txBody>
      </p:sp>
      <p:pic>
        <p:nvPicPr>
          <p:cNvPr id="16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394" y="3489048"/>
            <a:ext cx="15355212" cy="67061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Experiment - Anchor Effect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Experiment - Anchor Effect  </a:t>
            </a:r>
          </a:p>
        </p:txBody>
      </p:sp>
      <p:pic>
        <p:nvPicPr>
          <p:cNvPr id="16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893" y="3899260"/>
            <a:ext cx="17316214" cy="5917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Experiment - The Upper Bound of the Two-Stage Framework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 defTabSz="751205">
              <a:lnSpc>
                <a:spcPct val="120000"/>
              </a:lnSpc>
              <a:defRPr sz="7280" cap="none"/>
            </a:lvl1pPr>
          </a:lstStyle>
          <a:p>
            <a:r>
              <a:t>Experiment - The Upper Bound of the Two-Stage Framework   </a:t>
            </a:r>
          </a:p>
        </p:txBody>
      </p:sp>
      <p:pic>
        <p:nvPicPr>
          <p:cNvPr id="170" name="图像" descr="图像"/>
          <p:cNvPicPr>
            <a:picLocks noChangeAspect="1"/>
          </p:cNvPicPr>
          <p:nvPr/>
        </p:nvPicPr>
        <p:blipFill>
          <a:blip r:embed="rId2"/>
          <a:srcRect b="1732"/>
          <a:stretch>
            <a:fillRect/>
          </a:stretch>
        </p:blipFill>
        <p:spPr>
          <a:xfrm>
            <a:off x="2739826" y="4233465"/>
            <a:ext cx="18904542" cy="5249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Experiment - Whole System Evalua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Experiment - Whole System Evaluation </a:t>
            </a:r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67" y="4346175"/>
            <a:ext cx="19089866" cy="5023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xperiment - Whole System Evalua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Experiment - Whole System Evaluation </a:t>
            </a:r>
          </a:p>
        </p:txBody>
      </p:sp>
      <p:pic>
        <p:nvPicPr>
          <p:cNvPr id="17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67" y="4346175"/>
            <a:ext cx="19089866" cy="502365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矩形"/>
          <p:cNvSpPr/>
          <p:nvPr/>
        </p:nvSpPr>
        <p:spPr>
          <a:xfrm>
            <a:off x="13077550" y="4615448"/>
            <a:ext cx="2287943" cy="466585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8" name="矩形"/>
          <p:cNvSpPr/>
          <p:nvPr/>
        </p:nvSpPr>
        <p:spPr>
          <a:xfrm>
            <a:off x="17260391" y="4615448"/>
            <a:ext cx="2386423" cy="466585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Experiment - Whole System Evalua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Experiment - Whole System Evaluation </a:t>
            </a:r>
          </a:p>
        </p:txBody>
      </p:sp>
      <p:pic>
        <p:nvPicPr>
          <p:cNvPr id="18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67" y="4346175"/>
            <a:ext cx="19089866" cy="502365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矩形"/>
          <p:cNvSpPr/>
          <p:nvPr/>
        </p:nvSpPr>
        <p:spPr>
          <a:xfrm>
            <a:off x="15269804" y="8123483"/>
            <a:ext cx="1979657" cy="1157820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3" name="矩形"/>
          <p:cNvSpPr/>
          <p:nvPr/>
        </p:nvSpPr>
        <p:spPr>
          <a:xfrm>
            <a:off x="19605931" y="8123483"/>
            <a:ext cx="1979658" cy="1157820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Experiment - Whole System Evalua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46309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Experiment - Whole System Evaluation </a:t>
            </a:r>
          </a:p>
        </p:txBody>
      </p:sp>
      <p:pic>
        <p:nvPicPr>
          <p:cNvPr id="18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67" y="4346175"/>
            <a:ext cx="19089866" cy="5023650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矩形"/>
          <p:cNvSpPr/>
          <p:nvPr/>
        </p:nvSpPr>
        <p:spPr>
          <a:xfrm>
            <a:off x="15357495" y="5788733"/>
            <a:ext cx="1979657" cy="2340009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8" name="矩形"/>
          <p:cNvSpPr/>
          <p:nvPr/>
        </p:nvSpPr>
        <p:spPr>
          <a:xfrm>
            <a:off x="19584009" y="5800465"/>
            <a:ext cx="1979657" cy="231654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2D lane detec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2D lane detection</a:t>
            </a:r>
          </a:p>
        </p:txBody>
      </p:sp>
      <p:pic>
        <p:nvPicPr>
          <p:cNvPr id="12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538" y="2963978"/>
            <a:ext cx="17882924" cy="77880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y do we detect 3D lane?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Why do we detect 3D lane?</a:t>
            </a:r>
          </a:p>
        </p:txBody>
      </p:sp>
      <p:pic>
        <p:nvPicPr>
          <p:cNvPr id="13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791" y="3176641"/>
            <a:ext cx="22124418" cy="73627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Why do we detect 3D lane?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Why do we detect 3D lane?</a:t>
            </a:r>
          </a:p>
        </p:txBody>
      </p:sp>
      <p:pic>
        <p:nvPicPr>
          <p:cNvPr id="13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286" y="3728970"/>
            <a:ext cx="17795428" cy="62580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3D-LaneNet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3D-LaneNet</a:t>
            </a:r>
          </a:p>
        </p:txBody>
      </p:sp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915" y="2793631"/>
            <a:ext cx="19860170" cy="95987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Motivation"/>
          <p:cNvSpPr txBox="1">
            <a:spLocks noGrp="1"/>
          </p:cNvSpPr>
          <p:nvPr>
            <p:ph type="title"/>
          </p:nvPr>
        </p:nvSpPr>
        <p:spPr>
          <a:xfrm>
            <a:off x="952500" y="838200"/>
            <a:ext cx="22479000" cy="166624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Motivation</a:t>
            </a:r>
          </a:p>
        </p:txBody>
      </p:sp>
      <p:sp>
        <p:nvSpPr>
          <p:cNvPr id="143" name="3D LaneNet在锚定表示中使用了一个不合适的坐标系，其中地面真实车道与视觉特征不一致。…"/>
          <p:cNvSpPr txBox="1"/>
          <p:nvPr/>
        </p:nvSpPr>
        <p:spPr>
          <a:xfrm>
            <a:off x="907827" y="2561662"/>
            <a:ext cx="22584268" cy="251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4000"/>
            </a:pPr>
            <a:r>
              <a:t>3D LaneNet在锚定表示中使用了一个不合适的坐标系，其中地面真实车道与视觉特征不一致。</a:t>
            </a:r>
          </a:p>
          <a:p>
            <a: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4000"/>
            </a:pPr>
            <a:r>
              <a:t>由于端到端学习网络将三维几何推理与图像编码紧密结合，使得几何编码不可避免地受到图像外观变化的影响。</a:t>
            </a:r>
          </a:p>
        </p:txBody>
      </p:sp>
      <p:pic>
        <p:nvPicPr>
          <p:cNvPr id="14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96" y="5499429"/>
            <a:ext cx="17291930" cy="7273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ontributions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Contributions</a:t>
            </a:r>
          </a:p>
        </p:txBody>
      </p:sp>
      <p:sp>
        <p:nvSpPr>
          <p:cNvPr id="147" name="引入了一种新的几何导向车道锚定表示，采用特定的几何变换直接从网络输出三维车道点…"/>
          <p:cNvSpPr txBox="1"/>
          <p:nvPr/>
        </p:nvSpPr>
        <p:spPr>
          <a:xfrm>
            <a:off x="793469" y="3047311"/>
            <a:ext cx="22479001" cy="251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4000"/>
            </a:pPr>
            <a:r>
              <a:t>引入了一种新的几何导向车道锚定表示，采用特定的几何变换直接从网络输出三维车道点</a:t>
            </a:r>
          </a:p>
          <a:p>
            <a: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4000"/>
            </a:pPr>
            <a:r>
              <a:t>提出了一个可扩展的两阶段框架，允许图像分割子网和几何编码子网的独立学习</a:t>
            </a:r>
          </a:p>
          <a:p>
            <a:pPr marL="496956" indent="-496956" algn="l">
              <a:lnSpc>
                <a:spcPct val="120000"/>
              </a:lnSpc>
              <a:buClr>
                <a:srgbClr val="BEBEBE"/>
              </a:buClr>
              <a:buSzPct val="125000"/>
              <a:buChar char="•"/>
              <a:defRPr sz="4000"/>
            </a:pPr>
            <a:r>
              <a:t>提出了一个具有丰富视觉变化的图像合成数据集</a:t>
            </a:r>
          </a:p>
        </p:txBody>
      </p:sp>
      <p:pic>
        <p:nvPicPr>
          <p:cNvPr id="14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970" y="6243845"/>
            <a:ext cx="21180001" cy="53560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eometry in 3D lane detection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38114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Geometry in 3D lane detection</a:t>
            </a:r>
          </a:p>
        </p:txBody>
      </p:sp>
      <p:pic>
        <p:nvPicPr>
          <p:cNvPr id="15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735" y="3075020"/>
            <a:ext cx="22714530" cy="90360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743" y="3476891"/>
            <a:ext cx="3455414" cy="22257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ethod"/>
          <p:cNvSpPr txBox="1">
            <a:spLocks noGrp="1"/>
          </p:cNvSpPr>
          <p:nvPr>
            <p:ph type="title" idx="4294967295"/>
          </p:nvPr>
        </p:nvSpPr>
        <p:spPr>
          <a:xfrm>
            <a:off x="952500" y="838200"/>
            <a:ext cx="22479000" cy="1906471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8000" cap="none"/>
            </a:lvl1pPr>
          </a:lstStyle>
          <a:p>
            <a:r>
              <a:t>Method</a:t>
            </a:r>
          </a:p>
        </p:txBody>
      </p:sp>
      <p:pic>
        <p:nvPicPr>
          <p:cNvPr id="15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412" y="3151523"/>
            <a:ext cx="22133176" cy="7412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3">
  <a:themeElements>
    <a:clrScheme name="New_Template3">
      <a:dk1>
        <a:srgbClr val="606060"/>
      </a:dk1>
      <a:lt1>
        <a:srgbClr val="006060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3">
  <a:themeElements>
    <a:clrScheme name="New_Template3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Macintosh PowerPoint</Application>
  <PresentationFormat>自定义</PresentationFormat>
  <Paragraphs>26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Gill Sans</vt:lpstr>
      <vt:lpstr>Gill Sans Light</vt:lpstr>
      <vt:lpstr>Helvetica</vt:lpstr>
      <vt:lpstr>Helvetica Neue</vt:lpstr>
      <vt:lpstr>New_Template3</vt:lpstr>
      <vt:lpstr>Gen-LaneNet: A Generalized and Scalable Approach for 3D Lane Detection ECCV 2020 </vt:lpstr>
      <vt:lpstr>2D lane detection</vt:lpstr>
      <vt:lpstr>Why do we detect 3D lane?</vt:lpstr>
      <vt:lpstr>Why do we detect 3D lane?</vt:lpstr>
      <vt:lpstr>3D-LaneNet</vt:lpstr>
      <vt:lpstr>Motivation</vt:lpstr>
      <vt:lpstr>Contributions</vt:lpstr>
      <vt:lpstr>Geometry in 3D lane detection</vt:lpstr>
      <vt:lpstr>Method</vt:lpstr>
      <vt:lpstr>Anchor representation </vt:lpstr>
      <vt:lpstr>Loss Function </vt:lpstr>
      <vt:lpstr>Experiment - Anchor Effect  </vt:lpstr>
      <vt:lpstr>Experiment - The Upper Bound of the Two-Stage Framework   </vt:lpstr>
      <vt:lpstr>Experiment - Whole System Evaluation </vt:lpstr>
      <vt:lpstr>Experiment - Whole System Evaluation </vt:lpstr>
      <vt:lpstr>Experiment - Whole System Evaluation </vt:lpstr>
      <vt:lpstr>Experiment - Whole System Evaluation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Gen-LaneNet: A Generalized and Scalable Approach for 3D Lane Detection ECCV 2020 </dc:title>
  <cp:lastModifiedBy>cfang.meta@gmail.com</cp:lastModifiedBy>
  <cp:revision>1</cp:revision>
  <dcterms:modified xsi:type="dcterms:W3CDTF">2020-11-14T14:23:54Z</dcterms:modified>
</cp:coreProperties>
</file>